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63" r:id="rId7"/>
    <p:sldId id="277" r:id="rId8"/>
    <p:sldId id="278" r:id="rId9"/>
    <p:sldId id="276" r:id="rId10"/>
    <p:sldId id="282" r:id="rId11"/>
    <p:sldId id="281" r:id="rId12"/>
    <p:sldId id="279" r:id="rId13"/>
    <p:sldId id="280" r:id="rId14"/>
    <p:sldId id="267" r:id="rId1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9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06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penings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kstvak 5"/>
          <p:cNvSpPr txBox="1"/>
          <p:nvPr/>
        </p:nvSpPr>
        <p:spPr>
          <a:xfrm>
            <a:off x="1130533" y="6142150"/>
            <a:ext cx="468006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41450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diaMetBee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8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9720000" cy="6858000"/>
          </a:xfrm>
        </p:spPr>
        <p:txBody>
          <a:bodyPr/>
          <a:lstStyle>
            <a:lvl1pPr marL="0" indent="0" algn="l">
              <a:buFontTx/>
              <a:buNone/>
              <a:defRPr sz="1600" baseline="0"/>
            </a:lvl1pPr>
          </a:lstStyle>
          <a:p>
            <a:r>
              <a:rPr lang="nl-NL" dirty="0"/>
              <a:t>Klik op het pictogram in het midden om een achtergrondafbeelding toe te voegen (19,05 x 27 cm). </a:t>
            </a:r>
            <a:br>
              <a:rPr lang="nl-NL" dirty="0"/>
            </a:br>
            <a:r>
              <a:rPr lang="nl-NL" dirty="0"/>
              <a:t>Verplaats deze vervolgens naar de achtergrond om de tekst te typen.</a:t>
            </a:r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20000" y="3060000"/>
            <a:ext cx="8280000" cy="720000"/>
          </a:xfrm>
        </p:spPr>
        <p:txBody>
          <a:bodyPr lIns="0" tIns="0" rIns="0" bIns="0" anchor="t" anchorCtr="0">
            <a:noAutofit/>
          </a:bodyPr>
          <a:lstStyle>
            <a:lvl1pPr algn="l">
              <a:defRPr sz="4400" b="1" i="0" baseline="0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720000" y="3816000"/>
            <a:ext cx="8280000" cy="720000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2400" baseline="0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1768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diaZonderBee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20000" y="3060000"/>
            <a:ext cx="8280000" cy="720000"/>
          </a:xfrm>
        </p:spPr>
        <p:txBody>
          <a:bodyPr lIns="0" tIns="0" rIns="0" bIns="0" anchor="t" anchorCtr="0">
            <a:noAutofit/>
          </a:bodyPr>
          <a:lstStyle>
            <a:lvl1pPr algn="l">
              <a:defRPr sz="4400" b="1" i="0" baseline="0">
                <a:solidFill>
                  <a:srgbClr val="1E201F"/>
                </a:solidFill>
                <a:latin typeface="Arial" panose="020B0604020202020204" pitchFamily="34" charset="0"/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720000" y="3816000"/>
            <a:ext cx="8280000" cy="720000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2400" baseline="0">
                <a:solidFill>
                  <a:srgbClr val="1E201F"/>
                </a:solidFill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8055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en tekst/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818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8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9720000" cy="6858000"/>
          </a:xfrm>
        </p:spPr>
        <p:txBody>
          <a:bodyPr/>
          <a:lstStyle>
            <a:lvl1pPr marL="0" indent="0" algn="l">
              <a:buFontTx/>
              <a:buNone/>
              <a:defRPr sz="1600" baseline="0"/>
            </a:lvl1pPr>
          </a:lstStyle>
          <a:p>
            <a:r>
              <a:rPr lang="nl-NL" dirty="0"/>
              <a:t>Klik op het pictogram in het midden om een achtergrondafbeelding toe te voegen (19,05 x 27 cm). </a:t>
            </a:r>
            <a:br>
              <a:rPr lang="nl-NL" dirty="0"/>
            </a:b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4888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el, tekst en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afbeelding 5"/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9720000" cy="68580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1600"/>
            </a:lvl1pPr>
          </a:lstStyle>
          <a:p>
            <a:r>
              <a:rPr lang="nl-NL" dirty="0"/>
              <a:t>Klik op het pictogram in het midden om een afbeelding toe te voegen (19,05 x 10 cm).</a:t>
            </a:r>
            <a:r>
              <a:rPr lang="nl-NL" sz="1600" dirty="0"/>
              <a:t> </a:t>
            </a:r>
            <a:endParaRPr lang="nl-NL" dirty="0"/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3886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, tekst en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6000" y="576000"/>
            <a:ext cx="4932000" cy="7200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0" hasCustomPrompt="1"/>
          </p:nvPr>
        </p:nvSpPr>
        <p:spPr>
          <a:xfrm>
            <a:off x="2088000" y="1476000"/>
            <a:ext cx="3600000" cy="4680000"/>
          </a:xfrm>
        </p:spPr>
        <p:txBody>
          <a:bodyPr/>
          <a:lstStyle/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6" name="Tijdelijke aanduiding voor afbeelding 5"/>
          <p:cNvSpPr>
            <a:spLocks noGrp="1"/>
          </p:cNvSpPr>
          <p:nvPr>
            <p:ph type="pic" sz="quarter" idx="11" hasCustomPrompt="1"/>
          </p:nvPr>
        </p:nvSpPr>
        <p:spPr>
          <a:xfrm>
            <a:off x="6120000" y="0"/>
            <a:ext cx="3600000" cy="6858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</a:lstStyle>
          <a:p>
            <a:r>
              <a:rPr lang="nl-NL" dirty="0"/>
              <a:t>Klik op het pictogram in het midden om een afbeelding toe te voegen (19,05 x 10 cm).</a:t>
            </a:r>
            <a:r>
              <a:rPr lang="nl-NL" sz="1600" dirty="0"/>
              <a:t> </a:t>
            </a:r>
            <a:endParaRPr lang="nl-NL" dirty="0"/>
          </a:p>
        </p:txBody>
      </p:sp>
      <p:pic>
        <p:nvPicPr>
          <p:cNvPr id="8" name="Afbeelding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399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56000" y="576000"/>
            <a:ext cx="4932000" cy="7200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0" hasCustomPrompt="1"/>
          </p:nvPr>
        </p:nvSpPr>
        <p:spPr>
          <a:xfrm>
            <a:off x="2088000" y="1476000"/>
            <a:ext cx="7200000" cy="4680000"/>
          </a:xfrm>
        </p:spPr>
        <p:txBody>
          <a:bodyPr/>
          <a:lstStyle/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04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lot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kstvak 2"/>
          <p:cNvSpPr txBox="1"/>
          <p:nvPr/>
        </p:nvSpPr>
        <p:spPr>
          <a:xfrm>
            <a:off x="1130533" y="6142150"/>
            <a:ext cx="4680065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49768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Afbeelding 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4400" y="0"/>
            <a:ext cx="2459736" cy="6858000"/>
          </a:xfrm>
          <a:prstGeom prst="rect">
            <a:avLst/>
          </a:prstGeom>
        </p:spPr>
      </p:pic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756000" y="576000"/>
            <a:ext cx="9036000" cy="1080000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2052000" y="1728000"/>
            <a:ext cx="77400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625692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49" r:id="rId2"/>
    <p:sldLayoutId id="2147483652" r:id="rId3"/>
    <p:sldLayoutId id="2147483650" r:id="rId4"/>
    <p:sldLayoutId id="2147483653" r:id="rId5"/>
    <p:sldLayoutId id="2147483657" r:id="rId6"/>
    <p:sldLayoutId id="2147483654" r:id="rId7"/>
    <p:sldLayoutId id="2147483655" r:id="rId8"/>
    <p:sldLayoutId id="2147483656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baseline="0">
          <a:solidFill>
            <a:srgbClr val="1E201F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0" indent="-360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400" kern="1200" baseline="0">
          <a:solidFill>
            <a:srgbClr val="1E201F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00000"/>
        </a:lnSpc>
        <a:spcBef>
          <a:spcPts val="0"/>
        </a:spcBef>
        <a:buFontTx/>
        <a:buNone/>
        <a:defRPr sz="2400" kern="1200" baseline="0">
          <a:solidFill>
            <a:srgbClr val="1E201F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1E201F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E201F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E201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maken.wikiwijs.nl/190432/Verdieping_plant#!page-7302196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3CA9C68D-339E-405E-BFE1-A03E9EFE361E}"/>
              </a:ext>
            </a:extLst>
          </p:cNvPr>
          <p:cNvSpPr txBox="1"/>
          <p:nvPr/>
        </p:nvSpPr>
        <p:spPr>
          <a:xfrm>
            <a:off x="1773382" y="845128"/>
            <a:ext cx="811876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dirty="0">
                <a:solidFill>
                  <a:schemeClr val="accent5">
                    <a:lumMod val="75000"/>
                  </a:schemeClr>
                </a:solidFill>
              </a:rPr>
              <a:t>Verdieping Plantkunde</a:t>
            </a:r>
          </a:p>
          <a:p>
            <a:pPr algn="ctr"/>
            <a:r>
              <a:rPr lang="nl-NL" sz="3600" dirty="0">
                <a:solidFill>
                  <a:schemeClr val="accent5">
                    <a:lumMod val="75000"/>
                  </a:schemeClr>
                </a:solidFill>
              </a:rPr>
              <a:t>Toegepaste biologie en scheikunde van Teelt en Handel</a:t>
            </a: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64030182-0F01-45E3-A08F-FB63C5A1D5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8527" y="4113073"/>
            <a:ext cx="1814945" cy="1814945"/>
          </a:xfrm>
          <a:prstGeom prst="rect">
            <a:avLst/>
          </a:prstGeom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31103858-8CD9-499C-8B50-6703A03A71EE}"/>
              </a:ext>
            </a:extLst>
          </p:cNvPr>
          <p:cNvSpPr txBox="1"/>
          <p:nvPr/>
        </p:nvSpPr>
        <p:spPr>
          <a:xfrm>
            <a:off x="7800109" y="5126182"/>
            <a:ext cx="30202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Blok 2 Les 3</a:t>
            </a:r>
          </a:p>
        </p:txBody>
      </p:sp>
    </p:spTree>
    <p:extLst>
      <p:ext uri="{BB962C8B-B14F-4D97-AF65-F5344CB8AC3E}">
        <p14:creationId xmlns:p14="http://schemas.microsoft.com/office/powerpoint/2010/main" val="33246064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804602CE-1366-4CD5-A24B-D9A1F80D14D0}"/>
              </a:ext>
            </a:extLst>
          </p:cNvPr>
          <p:cNvSpPr txBox="1"/>
          <p:nvPr/>
        </p:nvSpPr>
        <p:spPr>
          <a:xfrm>
            <a:off x="581891" y="471055"/>
            <a:ext cx="9282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>
                <a:solidFill>
                  <a:schemeClr val="accent5">
                    <a:lumMod val="75000"/>
                  </a:schemeClr>
                </a:solidFill>
              </a:rPr>
              <a:t>VERDIEPING PLANTKUNDE</a:t>
            </a:r>
            <a:endParaRPr lang="nl-NL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62AC4B9C-9E90-4736-B8FD-44800C79CB11}"/>
              </a:ext>
            </a:extLst>
          </p:cNvPr>
          <p:cNvSpPr txBox="1"/>
          <p:nvPr/>
        </p:nvSpPr>
        <p:spPr>
          <a:xfrm>
            <a:off x="678873" y="1233055"/>
            <a:ext cx="964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dirty="0"/>
              <a:t>Blok 2 Les 3     </a:t>
            </a:r>
          </a:p>
          <a:p>
            <a:pPr algn="ctr"/>
            <a:r>
              <a:rPr lang="nl-NL" sz="2400" dirty="0"/>
              <a:t>        </a:t>
            </a:r>
          </a:p>
          <a:p>
            <a:r>
              <a:rPr lang="nl-NL" sz="2400" dirty="0"/>
              <a:t>3.1 Van reactieschema naar reactievergelijking</a:t>
            </a:r>
          </a:p>
          <a:p>
            <a:endParaRPr lang="nl-NL" sz="2400" dirty="0"/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B14B4ED6-F93F-406C-9A06-0D54FEAEABDF}"/>
              </a:ext>
            </a:extLst>
          </p:cNvPr>
          <p:cNvSpPr txBox="1"/>
          <p:nvPr/>
        </p:nvSpPr>
        <p:spPr>
          <a:xfrm>
            <a:off x="678873" y="2557221"/>
            <a:ext cx="979798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Vorming suiker  C6H12O6 in bladgroen door fotosynthese</a:t>
            </a:r>
          </a:p>
          <a:p>
            <a:endParaRPr lang="nl-NL" sz="2400" dirty="0"/>
          </a:p>
          <a:p>
            <a:r>
              <a:rPr lang="nl-NL" sz="2400" dirty="0"/>
              <a:t>Reactieschema:</a:t>
            </a:r>
          </a:p>
          <a:p>
            <a:r>
              <a:rPr lang="nl-NL" sz="2400" dirty="0"/>
              <a:t>Water (l) + Kooldioxide (g)          Glucose (s) + Zuurstof (g)</a:t>
            </a:r>
          </a:p>
          <a:p>
            <a:endParaRPr lang="nl-NL" sz="2400" dirty="0"/>
          </a:p>
          <a:p>
            <a:r>
              <a:rPr lang="nl-NL" sz="2400" dirty="0"/>
              <a:t>Reactievergelijking:</a:t>
            </a:r>
          </a:p>
          <a:p>
            <a:r>
              <a:rPr lang="pt-BR" sz="2400" dirty="0"/>
              <a:t>? H2O + ? CO2           ? C6H12O6  + ? O2</a:t>
            </a:r>
          </a:p>
          <a:p>
            <a:endParaRPr lang="pt-BR" sz="2400" dirty="0"/>
          </a:p>
          <a:p>
            <a:r>
              <a:rPr lang="pt-BR" sz="2400" dirty="0"/>
              <a:t>6 H2O + 6 CO2            1 C6H12O6  + 6 O2</a:t>
            </a:r>
          </a:p>
          <a:p>
            <a:endParaRPr lang="pt-BR" sz="2400" dirty="0"/>
          </a:p>
          <a:p>
            <a:r>
              <a:rPr lang="nl-NL" sz="2400" dirty="0"/>
              <a:t>Check nu de aantallen voor en achter de reactie</a:t>
            </a:r>
          </a:p>
          <a:p>
            <a:endParaRPr lang="nl-NL" sz="2400" dirty="0"/>
          </a:p>
        </p:txBody>
      </p:sp>
      <p:sp>
        <p:nvSpPr>
          <p:cNvPr id="8" name="Pijl: rechts 7">
            <a:extLst>
              <a:ext uri="{FF2B5EF4-FFF2-40B4-BE49-F238E27FC236}">
                <a16:creationId xmlns:a16="http://schemas.microsoft.com/office/drawing/2014/main" id="{B9A0F7C6-A9E2-4AFD-8A3B-32D893ED17D8}"/>
              </a:ext>
            </a:extLst>
          </p:cNvPr>
          <p:cNvSpPr/>
          <p:nvPr/>
        </p:nvSpPr>
        <p:spPr>
          <a:xfrm>
            <a:off x="4417017" y="3704095"/>
            <a:ext cx="464949" cy="351191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: rechts 8">
            <a:extLst>
              <a:ext uri="{FF2B5EF4-FFF2-40B4-BE49-F238E27FC236}">
                <a16:creationId xmlns:a16="http://schemas.microsoft.com/office/drawing/2014/main" id="{2E20C3ED-06D3-4C65-8CE8-9983A101EE76}"/>
              </a:ext>
            </a:extLst>
          </p:cNvPr>
          <p:cNvSpPr/>
          <p:nvPr/>
        </p:nvSpPr>
        <p:spPr>
          <a:xfrm>
            <a:off x="3035085" y="4754652"/>
            <a:ext cx="464949" cy="351191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Pijl: rechts 9">
            <a:extLst>
              <a:ext uri="{FF2B5EF4-FFF2-40B4-BE49-F238E27FC236}">
                <a16:creationId xmlns:a16="http://schemas.microsoft.com/office/drawing/2014/main" id="{0FB5E67D-130D-4F6E-A36C-5862BF65DF17}"/>
              </a:ext>
            </a:extLst>
          </p:cNvPr>
          <p:cNvSpPr/>
          <p:nvPr/>
        </p:nvSpPr>
        <p:spPr>
          <a:xfrm>
            <a:off x="3035084" y="5530581"/>
            <a:ext cx="464949" cy="351191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5C892733-B6E3-4422-B6AF-A3E0218A82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97411" y="4126881"/>
            <a:ext cx="2410687" cy="1449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4163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804602CE-1366-4CD5-A24B-D9A1F80D14D0}"/>
              </a:ext>
            </a:extLst>
          </p:cNvPr>
          <p:cNvSpPr txBox="1"/>
          <p:nvPr/>
        </p:nvSpPr>
        <p:spPr>
          <a:xfrm>
            <a:off x="581891" y="471055"/>
            <a:ext cx="9282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>
                <a:solidFill>
                  <a:schemeClr val="accent5">
                    <a:lumMod val="75000"/>
                  </a:schemeClr>
                </a:solidFill>
              </a:rPr>
              <a:t>VERDIEPING PLANTKUNDE</a:t>
            </a:r>
            <a:endParaRPr lang="nl-NL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62AC4B9C-9E90-4736-B8FD-44800C79CB11}"/>
              </a:ext>
            </a:extLst>
          </p:cNvPr>
          <p:cNvSpPr txBox="1"/>
          <p:nvPr/>
        </p:nvSpPr>
        <p:spPr>
          <a:xfrm>
            <a:off x="678873" y="1233055"/>
            <a:ext cx="96427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dirty="0"/>
              <a:t>Blok 2 Les 3             </a:t>
            </a:r>
          </a:p>
          <a:p>
            <a:endParaRPr lang="nl-NL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400" dirty="0"/>
          </a:p>
        </p:txBody>
      </p:sp>
      <p:sp>
        <p:nvSpPr>
          <p:cNvPr id="2" name="Rechthoek 1">
            <a:extLst>
              <a:ext uri="{FF2B5EF4-FFF2-40B4-BE49-F238E27FC236}">
                <a16:creationId xmlns:a16="http://schemas.microsoft.com/office/drawing/2014/main" id="{A981B875-DD92-4B5B-9BD6-C811EF508E7B}"/>
              </a:ext>
            </a:extLst>
          </p:cNvPr>
          <p:cNvSpPr/>
          <p:nvPr/>
        </p:nvSpPr>
        <p:spPr>
          <a:xfrm>
            <a:off x="1516211" y="2202551"/>
            <a:ext cx="196399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2400" dirty="0">
                <a:solidFill>
                  <a:prstClr val="black"/>
                </a:solidFill>
              </a:rPr>
              <a:t>3.2 Opdracht</a:t>
            </a:r>
            <a:endParaRPr lang="nl-NL" dirty="0"/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BA865AEE-4040-4594-91B9-D4A464BF926E}"/>
              </a:ext>
            </a:extLst>
          </p:cNvPr>
          <p:cNvSpPr txBox="1"/>
          <p:nvPr/>
        </p:nvSpPr>
        <p:spPr>
          <a:xfrm>
            <a:off x="1648691" y="2909455"/>
            <a:ext cx="800792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Ga verder met de lesbrief 3.2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</p:txBody>
      </p:sp>
      <p:pic>
        <p:nvPicPr>
          <p:cNvPr id="4" name="Afbeelding 3">
            <a:extLst>
              <a:ext uri="{FF2B5EF4-FFF2-40B4-BE49-F238E27FC236}">
                <a16:creationId xmlns:a16="http://schemas.microsoft.com/office/drawing/2014/main" id="{E2CC4770-BD75-4E7D-9534-BCCA27F055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9053" y="3601952"/>
            <a:ext cx="3028950" cy="2428875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C3966888-BA36-4595-91AD-21428BC2103B}"/>
              </a:ext>
            </a:extLst>
          </p:cNvPr>
          <p:cNvSpPr txBox="1"/>
          <p:nvPr/>
        </p:nvSpPr>
        <p:spPr>
          <a:xfrm>
            <a:off x="2105891" y="6202279"/>
            <a:ext cx="51677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hlinkClick r:id="rId3"/>
              </a:rPr>
              <a:t>Verzamelarangement</a:t>
            </a:r>
            <a:endParaRPr lang="nl-NL" dirty="0"/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04466DA3-FEF6-4CDB-816B-EA468C43CA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6939375" y="127988"/>
            <a:ext cx="4535316" cy="3105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438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804602CE-1366-4CD5-A24B-D9A1F80D14D0}"/>
              </a:ext>
            </a:extLst>
          </p:cNvPr>
          <p:cNvSpPr txBox="1"/>
          <p:nvPr/>
        </p:nvSpPr>
        <p:spPr>
          <a:xfrm>
            <a:off x="581891" y="471055"/>
            <a:ext cx="9282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solidFill>
                  <a:schemeClr val="accent5">
                    <a:lumMod val="75000"/>
                  </a:schemeClr>
                </a:solidFill>
              </a:rPr>
              <a:t>VERDIEPING PLANTKUNDE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62AC4B9C-9E90-4736-B8FD-44800C79CB11}"/>
              </a:ext>
            </a:extLst>
          </p:cNvPr>
          <p:cNvSpPr txBox="1"/>
          <p:nvPr/>
        </p:nvSpPr>
        <p:spPr>
          <a:xfrm>
            <a:off x="678873" y="1233055"/>
            <a:ext cx="96427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dirty="0"/>
              <a:t>Les 4 Van reactieschema naar reactievergelijking</a:t>
            </a:r>
          </a:p>
        </p:txBody>
      </p:sp>
      <p:pic>
        <p:nvPicPr>
          <p:cNvPr id="2" name="Afbeelding 1">
            <a:extLst>
              <a:ext uri="{FF2B5EF4-FFF2-40B4-BE49-F238E27FC236}">
                <a16:creationId xmlns:a16="http://schemas.microsoft.com/office/drawing/2014/main" id="{4FD2877B-D76C-4A02-B6E7-8751238332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001" y="1804987"/>
            <a:ext cx="3085574" cy="4277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23158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804602CE-1366-4CD5-A24B-D9A1F80D14D0}"/>
              </a:ext>
            </a:extLst>
          </p:cNvPr>
          <p:cNvSpPr txBox="1"/>
          <p:nvPr/>
        </p:nvSpPr>
        <p:spPr>
          <a:xfrm>
            <a:off x="581891" y="471055"/>
            <a:ext cx="9282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>
                <a:solidFill>
                  <a:schemeClr val="accent5">
                    <a:lumMod val="75000"/>
                  </a:schemeClr>
                </a:solidFill>
              </a:rPr>
              <a:t>VERDIEPING PLANTKUNDE</a:t>
            </a:r>
            <a:endParaRPr lang="nl-NL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62AC4B9C-9E90-4736-B8FD-44800C79CB11}"/>
              </a:ext>
            </a:extLst>
          </p:cNvPr>
          <p:cNvSpPr txBox="1"/>
          <p:nvPr/>
        </p:nvSpPr>
        <p:spPr>
          <a:xfrm>
            <a:off x="678873" y="1233055"/>
            <a:ext cx="96427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dirty="0"/>
              <a:t>Blok 2 Les 3             </a:t>
            </a:r>
          </a:p>
          <a:p>
            <a:endParaRPr lang="nl-NL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l-NL" sz="2400" dirty="0"/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71FC7D9A-14AC-4139-B242-36837E270A0A}"/>
              </a:ext>
            </a:extLst>
          </p:cNvPr>
          <p:cNvSpPr txBox="1"/>
          <p:nvPr/>
        </p:nvSpPr>
        <p:spPr>
          <a:xfrm>
            <a:off x="1191491" y="2433384"/>
            <a:ext cx="913014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De les gaan we verder met het oplossen van reactie vergelijkingen.</a:t>
            </a:r>
          </a:p>
          <a:p>
            <a:endParaRPr lang="nl-NL" sz="2400" dirty="0"/>
          </a:p>
          <a:p>
            <a:r>
              <a:rPr lang="nl-NL" sz="2400" dirty="0"/>
              <a:t>Eerst nog een kleine herhaling.</a:t>
            </a: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A1F7AE8E-DF87-46E2-8322-F64A64FD34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3455" y="3941690"/>
            <a:ext cx="2030989" cy="2102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418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7">
            <a:extLst>
              <a:ext uri="{FF2B5EF4-FFF2-40B4-BE49-F238E27FC236}">
                <a16:creationId xmlns:a16="http://schemas.microsoft.com/office/drawing/2014/main" id="{3217060A-C8E4-43EE-8BE6-2D50A9F385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80697" y="3081658"/>
            <a:ext cx="3190321" cy="3305287"/>
          </a:xfrm>
          <a:prstGeom prst="rect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804602CE-1366-4CD5-A24B-D9A1F80D14D0}"/>
              </a:ext>
            </a:extLst>
          </p:cNvPr>
          <p:cNvSpPr txBox="1"/>
          <p:nvPr/>
        </p:nvSpPr>
        <p:spPr>
          <a:xfrm>
            <a:off x="581891" y="471055"/>
            <a:ext cx="9282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>
                <a:solidFill>
                  <a:schemeClr val="accent5">
                    <a:lumMod val="75000"/>
                  </a:schemeClr>
                </a:solidFill>
              </a:rPr>
              <a:t>VERDIEPING PLANTKUNDE</a:t>
            </a:r>
            <a:endParaRPr lang="nl-NL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62AC4B9C-9E90-4736-B8FD-44800C79CB11}"/>
              </a:ext>
            </a:extLst>
          </p:cNvPr>
          <p:cNvSpPr txBox="1"/>
          <p:nvPr/>
        </p:nvSpPr>
        <p:spPr>
          <a:xfrm>
            <a:off x="678873" y="1233055"/>
            <a:ext cx="964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dirty="0"/>
              <a:t>Blok 2 Les 3     </a:t>
            </a:r>
          </a:p>
          <a:p>
            <a:pPr algn="ctr"/>
            <a:r>
              <a:rPr lang="nl-NL" sz="2400" dirty="0"/>
              <a:t>        </a:t>
            </a:r>
          </a:p>
          <a:p>
            <a:r>
              <a:rPr lang="nl-NL" sz="2400" dirty="0"/>
              <a:t>3.1 Van reactieschema naar reactievergelijking</a:t>
            </a:r>
          </a:p>
          <a:p>
            <a:endParaRPr lang="nl-NL" sz="2400" dirty="0"/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A298B233-34CA-4F6B-9B6D-4FF659030D8A}"/>
              </a:ext>
            </a:extLst>
          </p:cNvPr>
          <p:cNvSpPr txBox="1"/>
          <p:nvPr/>
        </p:nvSpPr>
        <p:spPr>
          <a:xfrm>
            <a:off x="678874" y="2802715"/>
            <a:ext cx="728749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Voorbeeld </a:t>
            </a:r>
          </a:p>
          <a:p>
            <a:endParaRPr lang="nl-NL" sz="2400" dirty="0"/>
          </a:p>
          <a:p>
            <a:r>
              <a:rPr lang="nl-NL" sz="2400" dirty="0"/>
              <a:t>Het reactie schema is:</a:t>
            </a:r>
          </a:p>
          <a:p>
            <a:r>
              <a:rPr lang="nl-NL" sz="2400" dirty="0"/>
              <a:t>Waterstof + Zuurstof wordt Water</a:t>
            </a:r>
          </a:p>
          <a:p>
            <a:endParaRPr lang="nl-NL" sz="2400" dirty="0"/>
          </a:p>
          <a:p>
            <a:r>
              <a:rPr lang="nl-NL" sz="2400" dirty="0"/>
              <a:t>De reactie vergelijking wordt dan:</a:t>
            </a:r>
          </a:p>
          <a:p>
            <a:endParaRPr lang="nl-NL" sz="2400" dirty="0"/>
          </a:p>
          <a:p>
            <a:r>
              <a:rPr lang="nl-NL" sz="2400" dirty="0"/>
              <a:t>Met  ?H2  + ? O2  maak je ? H2O ?</a:t>
            </a:r>
          </a:p>
        </p:txBody>
      </p:sp>
    </p:spTree>
    <p:extLst>
      <p:ext uri="{BB962C8B-B14F-4D97-AF65-F5344CB8AC3E}">
        <p14:creationId xmlns:p14="http://schemas.microsoft.com/office/powerpoint/2010/main" val="1031091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7">
            <a:extLst>
              <a:ext uri="{FF2B5EF4-FFF2-40B4-BE49-F238E27FC236}">
                <a16:creationId xmlns:a16="http://schemas.microsoft.com/office/drawing/2014/main" id="{3217060A-C8E4-43EE-8BE6-2D50A9F385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80697" y="3081658"/>
            <a:ext cx="3190321" cy="3305287"/>
          </a:xfrm>
          <a:prstGeom prst="rect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804602CE-1366-4CD5-A24B-D9A1F80D14D0}"/>
              </a:ext>
            </a:extLst>
          </p:cNvPr>
          <p:cNvSpPr txBox="1"/>
          <p:nvPr/>
        </p:nvSpPr>
        <p:spPr>
          <a:xfrm>
            <a:off x="581891" y="471055"/>
            <a:ext cx="9282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>
                <a:solidFill>
                  <a:schemeClr val="accent5">
                    <a:lumMod val="75000"/>
                  </a:schemeClr>
                </a:solidFill>
              </a:rPr>
              <a:t>VERDIEPING PLANTKUNDE</a:t>
            </a:r>
            <a:endParaRPr lang="nl-NL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62AC4B9C-9E90-4736-B8FD-44800C79CB11}"/>
              </a:ext>
            </a:extLst>
          </p:cNvPr>
          <p:cNvSpPr txBox="1"/>
          <p:nvPr/>
        </p:nvSpPr>
        <p:spPr>
          <a:xfrm>
            <a:off x="678873" y="1233055"/>
            <a:ext cx="964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dirty="0"/>
              <a:t>Blok 2 Les 3     </a:t>
            </a:r>
          </a:p>
          <a:p>
            <a:pPr algn="ctr"/>
            <a:r>
              <a:rPr lang="nl-NL" sz="2400" dirty="0"/>
              <a:t>        </a:t>
            </a:r>
          </a:p>
          <a:p>
            <a:r>
              <a:rPr lang="nl-NL" sz="2400" dirty="0"/>
              <a:t>3.1 Van reactieschema naar reactievergelijking</a:t>
            </a:r>
          </a:p>
          <a:p>
            <a:endParaRPr lang="nl-NL" sz="2400" dirty="0"/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A298B233-34CA-4F6B-9B6D-4FF659030D8A}"/>
              </a:ext>
            </a:extLst>
          </p:cNvPr>
          <p:cNvSpPr txBox="1"/>
          <p:nvPr/>
        </p:nvSpPr>
        <p:spPr>
          <a:xfrm>
            <a:off x="678874" y="2802715"/>
            <a:ext cx="728749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Voorbeeld </a:t>
            </a:r>
          </a:p>
          <a:p>
            <a:endParaRPr lang="nl-NL" sz="2400" dirty="0"/>
          </a:p>
          <a:p>
            <a:r>
              <a:rPr lang="nl-NL" sz="2400" dirty="0"/>
              <a:t>De vorming van water, H2O</a:t>
            </a:r>
          </a:p>
          <a:p>
            <a:r>
              <a:rPr lang="nl-NL" sz="2400" dirty="0"/>
              <a:t>Links en rechts liggen </a:t>
            </a:r>
            <a:r>
              <a:rPr lang="nl-NL" sz="2400" u="sng" dirty="0"/>
              <a:t>evenveel</a:t>
            </a:r>
            <a:r>
              <a:rPr lang="nl-NL" sz="2400" dirty="0"/>
              <a:t> links moleculen links waterstof 2 x H2 (g) en zuurstof O2 (g) tegen rechts water 2 H2O (l)</a:t>
            </a:r>
          </a:p>
          <a:p>
            <a:endParaRPr lang="nl-NL" sz="2400" dirty="0"/>
          </a:p>
          <a:p>
            <a:r>
              <a:rPr lang="nl-NL" sz="2400" dirty="0"/>
              <a:t>We kunnen dit weergeven in een </a:t>
            </a:r>
            <a:r>
              <a:rPr lang="nl-NL" sz="2400" u="sng" dirty="0"/>
              <a:t>reactievergelijking</a:t>
            </a:r>
          </a:p>
          <a:p>
            <a:endParaRPr lang="nl-NL" sz="2400" dirty="0"/>
          </a:p>
          <a:p>
            <a:r>
              <a:rPr lang="nl-NL" sz="2400" dirty="0"/>
              <a:t>2H2 + O2         2H2O</a:t>
            </a:r>
          </a:p>
        </p:txBody>
      </p:sp>
      <p:sp>
        <p:nvSpPr>
          <p:cNvPr id="10" name="Pijl: rechts 9">
            <a:extLst>
              <a:ext uri="{FF2B5EF4-FFF2-40B4-BE49-F238E27FC236}">
                <a16:creationId xmlns:a16="http://schemas.microsoft.com/office/drawing/2014/main" id="{542D77D0-FD56-4A2C-9C0B-0B49C7791749}"/>
              </a:ext>
            </a:extLst>
          </p:cNvPr>
          <p:cNvSpPr/>
          <p:nvPr/>
        </p:nvSpPr>
        <p:spPr>
          <a:xfrm>
            <a:off x="2244436" y="6248400"/>
            <a:ext cx="457200" cy="138545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61756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804602CE-1366-4CD5-A24B-D9A1F80D14D0}"/>
              </a:ext>
            </a:extLst>
          </p:cNvPr>
          <p:cNvSpPr txBox="1"/>
          <p:nvPr/>
        </p:nvSpPr>
        <p:spPr>
          <a:xfrm>
            <a:off x="581891" y="471055"/>
            <a:ext cx="9282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>
                <a:solidFill>
                  <a:schemeClr val="accent5">
                    <a:lumMod val="75000"/>
                  </a:schemeClr>
                </a:solidFill>
              </a:rPr>
              <a:t>VERDIEPING PLANTKUNDE</a:t>
            </a:r>
            <a:endParaRPr lang="nl-NL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62AC4B9C-9E90-4736-B8FD-44800C79CB11}"/>
              </a:ext>
            </a:extLst>
          </p:cNvPr>
          <p:cNvSpPr txBox="1"/>
          <p:nvPr/>
        </p:nvSpPr>
        <p:spPr>
          <a:xfrm>
            <a:off x="678873" y="1233055"/>
            <a:ext cx="964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dirty="0"/>
              <a:t>Blok 2 Les 3     </a:t>
            </a:r>
          </a:p>
          <a:p>
            <a:pPr algn="ctr"/>
            <a:r>
              <a:rPr lang="nl-NL" sz="2400" dirty="0"/>
              <a:t>        </a:t>
            </a:r>
          </a:p>
          <a:p>
            <a:r>
              <a:rPr lang="nl-NL" sz="2400" dirty="0"/>
              <a:t>3.1 Van reactieschema naar reactievergelijking</a:t>
            </a:r>
          </a:p>
          <a:p>
            <a:endParaRPr lang="nl-NL" sz="2400" dirty="0"/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B14B4ED6-F93F-406C-9A06-0D54FEAEABDF}"/>
              </a:ext>
            </a:extLst>
          </p:cNvPr>
          <p:cNvSpPr txBox="1"/>
          <p:nvPr/>
        </p:nvSpPr>
        <p:spPr>
          <a:xfrm>
            <a:off x="678873" y="2557221"/>
            <a:ext cx="979798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Als je van beginstoffen de formules weet, kun je 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Reactieschema maken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l-NL" sz="2400" dirty="0"/>
              <a:t>Reactievergelijking opstellen</a:t>
            </a:r>
          </a:p>
          <a:p>
            <a:r>
              <a:rPr lang="nl-NL" sz="2400" dirty="0"/>
              <a:t>In de volgende dia’s kijken we naar de reactieschema’s en reactie vergelijkingen die we in de o.a. Groene sector tegen komen,</a:t>
            </a:r>
          </a:p>
          <a:p>
            <a:endParaRPr lang="nl-NL" sz="2400" dirty="0"/>
          </a:p>
          <a:p>
            <a:endParaRPr lang="nl-NL" sz="2400" dirty="0"/>
          </a:p>
          <a:p>
            <a:endParaRPr lang="nl-NL" sz="2400" dirty="0"/>
          </a:p>
          <a:p>
            <a:endParaRPr lang="nl-NL" sz="2400" dirty="0"/>
          </a:p>
          <a:p>
            <a:endParaRPr lang="nl-NL" sz="2400" dirty="0"/>
          </a:p>
          <a:p>
            <a:endParaRPr lang="nl-NL" sz="2400" dirty="0"/>
          </a:p>
          <a:p>
            <a:endParaRPr lang="nl-NL" sz="2400" dirty="0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93E47154-32D6-422A-AA8A-49F42A019A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8624" y="4539123"/>
            <a:ext cx="910082" cy="2171644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E0C89291-06F9-45FB-BB5C-C4D00E5CB9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35704" y="5074289"/>
            <a:ext cx="1928732" cy="1157239"/>
          </a:xfrm>
          <a:prstGeom prst="rect">
            <a:avLst/>
          </a:prstGeom>
        </p:spPr>
      </p:pic>
      <p:pic>
        <p:nvPicPr>
          <p:cNvPr id="8" name="Afbeelding 7">
            <a:extLst>
              <a:ext uri="{FF2B5EF4-FFF2-40B4-BE49-F238E27FC236}">
                <a16:creationId xmlns:a16="http://schemas.microsoft.com/office/drawing/2014/main" id="{850E2B3A-784D-473E-AAE8-B56C38D0B7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9421" y="4738508"/>
            <a:ext cx="2505075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2534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804602CE-1366-4CD5-A24B-D9A1F80D14D0}"/>
              </a:ext>
            </a:extLst>
          </p:cNvPr>
          <p:cNvSpPr txBox="1"/>
          <p:nvPr/>
        </p:nvSpPr>
        <p:spPr>
          <a:xfrm>
            <a:off x="581891" y="471055"/>
            <a:ext cx="9282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>
                <a:solidFill>
                  <a:schemeClr val="accent5">
                    <a:lumMod val="75000"/>
                  </a:schemeClr>
                </a:solidFill>
              </a:rPr>
              <a:t>VERDIEPING PLANTKUNDE</a:t>
            </a:r>
            <a:endParaRPr lang="nl-NL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62AC4B9C-9E90-4736-B8FD-44800C79CB11}"/>
              </a:ext>
            </a:extLst>
          </p:cNvPr>
          <p:cNvSpPr txBox="1"/>
          <p:nvPr/>
        </p:nvSpPr>
        <p:spPr>
          <a:xfrm>
            <a:off x="678873" y="1233055"/>
            <a:ext cx="964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dirty="0"/>
              <a:t>Blok 2 Les 3     </a:t>
            </a:r>
          </a:p>
          <a:p>
            <a:pPr algn="ctr"/>
            <a:r>
              <a:rPr lang="nl-NL" sz="2400" dirty="0"/>
              <a:t>        </a:t>
            </a:r>
          </a:p>
          <a:p>
            <a:r>
              <a:rPr lang="nl-NL" sz="2400" dirty="0"/>
              <a:t>3.1 Van reactieschema naar reactievergelijking</a:t>
            </a:r>
          </a:p>
          <a:p>
            <a:endParaRPr lang="nl-NL" sz="2400" dirty="0"/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B14B4ED6-F93F-406C-9A06-0D54FEAEABDF}"/>
              </a:ext>
            </a:extLst>
          </p:cNvPr>
          <p:cNvSpPr txBox="1"/>
          <p:nvPr/>
        </p:nvSpPr>
        <p:spPr>
          <a:xfrm>
            <a:off x="678873" y="2557221"/>
            <a:ext cx="113943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/>
              <a:t>Voor het opstellen van de kloppende reactievergelijking volg je een stappenplan.</a:t>
            </a:r>
          </a:p>
          <a:p>
            <a:r>
              <a:rPr lang="nl-NL" sz="2400"/>
              <a:t>Stap 1: Stel eerst het reactieschema op.</a:t>
            </a:r>
          </a:p>
          <a:p>
            <a:r>
              <a:rPr lang="nl-NL" sz="2400"/>
              <a:t>Stap 2: Vervang nu elke stofnaam door de bijbehorende formule.</a:t>
            </a:r>
          </a:p>
          <a:p>
            <a:r>
              <a:rPr lang="nl-NL" sz="2400"/>
              <a:t>Stap 3: Stel de kloppende reactievergelijking op.</a:t>
            </a:r>
          </a:p>
          <a:p>
            <a:r>
              <a:rPr lang="nl-NL" sz="2400"/>
              <a:t>Stap 4: Controleer of de reactievergelijking klopt.</a:t>
            </a:r>
            <a:endParaRPr lang="nl-NL" sz="2400" dirty="0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93E47154-32D6-422A-AA8A-49F42A019A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8624" y="4539123"/>
            <a:ext cx="910082" cy="2171644"/>
          </a:xfrm>
          <a:prstGeom prst="rect">
            <a:avLst/>
          </a:prstGeom>
        </p:spPr>
      </p:pic>
      <p:pic>
        <p:nvPicPr>
          <p:cNvPr id="6" name="Afbeelding 5">
            <a:extLst>
              <a:ext uri="{FF2B5EF4-FFF2-40B4-BE49-F238E27FC236}">
                <a16:creationId xmlns:a16="http://schemas.microsoft.com/office/drawing/2014/main" id="{E0C89291-06F9-45FB-BB5C-C4D00E5CB9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35704" y="5074289"/>
            <a:ext cx="1928732" cy="1157239"/>
          </a:xfrm>
          <a:prstGeom prst="rect">
            <a:avLst/>
          </a:prstGeom>
        </p:spPr>
      </p:pic>
      <p:pic>
        <p:nvPicPr>
          <p:cNvPr id="8" name="Afbeelding 7">
            <a:extLst>
              <a:ext uri="{FF2B5EF4-FFF2-40B4-BE49-F238E27FC236}">
                <a16:creationId xmlns:a16="http://schemas.microsoft.com/office/drawing/2014/main" id="{850E2B3A-784D-473E-AAE8-B56C38D0B7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9421" y="4738508"/>
            <a:ext cx="2505075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17152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65810F84-0394-48E9-9041-58ECFF0509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5472" y="4370522"/>
            <a:ext cx="2972124" cy="2169763"/>
          </a:xfrm>
          <a:prstGeom prst="rect">
            <a:avLst/>
          </a:prstGeom>
        </p:spPr>
      </p:pic>
      <p:sp>
        <p:nvSpPr>
          <p:cNvPr id="5" name="Tekstvak 4">
            <a:extLst>
              <a:ext uri="{FF2B5EF4-FFF2-40B4-BE49-F238E27FC236}">
                <a16:creationId xmlns:a16="http://schemas.microsoft.com/office/drawing/2014/main" id="{804602CE-1366-4CD5-A24B-D9A1F80D14D0}"/>
              </a:ext>
            </a:extLst>
          </p:cNvPr>
          <p:cNvSpPr txBox="1"/>
          <p:nvPr/>
        </p:nvSpPr>
        <p:spPr>
          <a:xfrm>
            <a:off x="581891" y="471055"/>
            <a:ext cx="9282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>
                <a:solidFill>
                  <a:schemeClr val="accent5">
                    <a:lumMod val="75000"/>
                  </a:schemeClr>
                </a:solidFill>
              </a:rPr>
              <a:t>VERDIEPING PLANTKUNDE</a:t>
            </a:r>
            <a:endParaRPr lang="nl-NL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62AC4B9C-9E90-4736-B8FD-44800C79CB11}"/>
              </a:ext>
            </a:extLst>
          </p:cNvPr>
          <p:cNvSpPr txBox="1"/>
          <p:nvPr/>
        </p:nvSpPr>
        <p:spPr>
          <a:xfrm>
            <a:off x="678873" y="1233055"/>
            <a:ext cx="964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dirty="0"/>
              <a:t>Blok 2 Les 3     </a:t>
            </a:r>
          </a:p>
          <a:p>
            <a:pPr algn="ctr"/>
            <a:r>
              <a:rPr lang="nl-NL" sz="2400" dirty="0"/>
              <a:t>        </a:t>
            </a:r>
          </a:p>
          <a:p>
            <a:r>
              <a:rPr lang="nl-NL" sz="2400" dirty="0"/>
              <a:t>3.1 Van reactieschema naar reactievergelijking</a:t>
            </a:r>
          </a:p>
          <a:p>
            <a:endParaRPr lang="nl-NL" sz="2400" dirty="0"/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B14B4ED6-F93F-406C-9A06-0D54FEAEABDF}"/>
              </a:ext>
            </a:extLst>
          </p:cNvPr>
          <p:cNvSpPr txBox="1"/>
          <p:nvPr/>
        </p:nvSpPr>
        <p:spPr>
          <a:xfrm>
            <a:off x="678873" y="2557221"/>
            <a:ext cx="979798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Verbranding van aardgas, methaan CH4 in de verwarmingsketel</a:t>
            </a:r>
          </a:p>
          <a:p>
            <a:endParaRPr lang="nl-NL" sz="2400" dirty="0"/>
          </a:p>
          <a:p>
            <a:r>
              <a:rPr lang="nl-NL" sz="2400" dirty="0"/>
              <a:t>Reactieschema:</a:t>
            </a:r>
          </a:p>
          <a:p>
            <a:r>
              <a:rPr lang="nl-NL" sz="2400" dirty="0"/>
              <a:t>Methaan(g) + Zuurstof(g)          Kooldioxide (g)  + water (l)</a:t>
            </a:r>
          </a:p>
          <a:p>
            <a:endParaRPr lang="nl-NL" sz="2400" dirty="0"/>
          </a:p>
          <a:p>
            <a:r>
              <a:rPr lang="nl-NL" sz="2400" dirty="0"/>
              <a:t>Reactievergelijking:</a:t>
            </a:r>
          </a:p>
          <a:p>
            <a:r>
              <a:rPr lang="nl-NL" sz="2400" dirty="0"/>
              <a:t>? CH4  +  ? O2           ? CO2  +  ? H2O</a:t>
            </a:r>
          </a:p>
          <a:p>
            <a:endParaRPr lang="nl-NL" sz="2400" dirty="0"/>
          </a:p>
          <a:p>
            <a:r>
              <a:rPr lang="nl-NL" sz="2400" dirty="0"/>
              <a:t>1 CH4  +  2 O2           1 CO2  +  2 H2O</a:t>
            </a:r>
          </a:p>
          <a:p>
            <a:endParaRPr lang="nl-NL" sz="2400" dirty="0"/>
          </a:p>
          <a:p>
            <a:r>
              <a:rPr lang="nl-NL" sz="2400" dirty="0"/>
              <a:t>Check nu de aantallen voor en achter de reactie</a:t>
            </a:r>
          </a:p>
          <a:p>
            <a:endParaRPr lang="nl-NL" sz="2400" dirty="0"/>
          </a:p>
        </p:txBody>
      </p:sp>
      <p:sp>
        <p:nvSpPr>
          <p:cNvPr id="8" name="Pijl: rechts 7">
            <a:extLst>
              <a:ext uri="{FF2B5EF4-FFF2-40B4-BE49-F238E27FC236}">
                <a16:creationId xmlns:a16="http://schemas.microsoft.com/office/drawing/2014/main" id="{B9A0F7C6-A9E2-4AFD-8A3B-32D893ED17D8}"/>
              </a:ext>
            </a:extLst>
          </p:cNvPr>
          <p:cNvSpPr/>
          <p:nvPr/>
        </p:nvSpPr>
        <p:spPr>
          <a:xfrm>
            <a:off x="4417017" y="3704095"/>
            <a:ext cx="464949" cy="351191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: rechts 8">
            <a:extLst>
              <a:ext uri="{FF2B5EF4-FFF2-40B4-BE49-F238E27FC236}">
                <a16:creationId xmlns:a16="http://schemas.microsoft.com/office/drawing/2014/main" id="{2E20C3ED-06D3-4C65-8CE8-9983A101EE76}"/>
              </a:ext>
            </a:extLst>
          </p:cNvPr>
          <p:cNvSpPr/>
          <p:nvPr/>
        </p:nvSpPr>
        <p:spPr>
          <a:xfrm>
            <a:off x="3035085" y="4754652"/>
            <a:ext cx="464949" cy="351191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Pijl: rechts 9">
            <a:extLst>
              <a:ext uri="{FF2B5EF4-FFF2-40B4-BE49-F238E27FC236}">
                <a16:creationId xmlns:a16="http://schemas.microsoft.com/office/drawing/2014/main" id="{0FB5E67D-130D-4F6E-A36C-5862BF65DF17}"/>
              </a:ext>
            </a:extLst>
          </p:cNvPr>
          <p:cNvSpPr/>
          <p:nvPr/>
        </p:nvSpPr>
        <p:spPr>
          <a:xfrm>
            <a:off x="3035084" y="5530581"/>
            <a:ext cx="464949" cy="351191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70204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804602CE-1366-4CD5-A24B-D9A1F80D14D0}"/>
              </a:ext>
            </a:extLst>
          </p:cNvPr>
          <p:cNvSpPr txBox="1"/>
          <p:nvPr/>
        </p:nvSpPr>
        <p:spPr>
          <a:xfrm>
            <a:off x="581891" y="471055"/>
            <a:ext cx="9282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>
                <a:solidFill>
                  <a:schemeClr val="accent5">
                    <a:lumMod val="75000"/>
                  </a:schemeClr>
                </a:solidFill>
              </a:rPr>
              <a:t>VERDIEPING PLANTKUNDE</a:t>
            </a:r>
            <a:endParaRPr lang="nl-NL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62AC4B9C-9E90-4736-B8FD-44800C79CB11}"/>
              </a:ext>
            </a:extLst>
          </p:cNvPr>
          <p:cNvSpPr txBox="1"/>
          <p:nvPr/>
        </p:nvSpPr>
        <p:spPr>
          <a:xfrm>
            <a:off x="678873" y="1233055"/>
            <a:ext cx="964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dirty="0"/>
              <a:t>Blok 2 Les 3     </a:t>
            </a:r>
          </a:p>
          <a:p>
            <a:pPr algn="ctr"/>
            <a:r>
              <a:rPr lang="nl-NL" sz="2400" dirty="0"/>
              <a:t>        </a:t>
            </a:r>
          </a:p>
          <a:p>
            <a:r>
              <a:rPr lang="nl-NL" sz="2400" dirty="0"/>
              <a:t>3.1 Van reactieschema naar reactievergelijking</a:t>
            </a:r>
          </a:p>
          <a:p>
            <a:endParaRPr lang="nl-NL" sz="2400" dirty="0"/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B14B4ED6-F93F-406C-9A06-0D54FEAEABDF}"/>
              </a:ext>
            </a:extLst>
          </p:cNvPr>
          <p:cNvSpPr txBox="1"/>
          <p:nvPr/>
        </p:nvSpPr>
        <p:spPr>
          <a:xfrm>
            <a:off x="678873" y="2557221"/>
            <a:ext cx="979798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Vorming Ammoniak, NH3 grondstof voor kunstmest</a:t>
            </a:r>
          </a:p>
          <a:p>
            <a:endParaRPr lang="nl-NL" sz="2400" dirty="0"/>
          </a:p>
          <a:p>
            <a:r>
              <a:rPr lang="nl-NL" sz="2400" dirty="0"/>
              <a:t>Reactieschema:</a:t>
            </a:r>
          </a:p>
          <a:p>
            <a:r>
              <a:rPr lang="nl-NL" sz="2400" dirty="0"/>
              <a:t>Waterstof(g) + Stikstof (g)          Ammoniak (g)</a:t>
            </a:r>
          </a:p>
          <a:p>
            <a:endParaRPr lang="nl-NL" sz="2400" dirty="0"/>
          </a:p>
          <a:p>
            <a:r>
              <a:rPr lang="nl-NL" sz="2400" dirty="0"/>
              <a:t>Reactievergelijking:</a:t>
            </a:r>
          </a:p>
          <a:p>
            <a:r>
              <a:rPr lang="nl-NL" sz="2400" dirty="0"/>
              <a:t>? H2  +  ? N2                ? NH3</a:t>
            </a:r>
          </a:p>
          <a:p>
            <a:endParaRPr lang="nl-NL" sz="2400" dirty="0"/>
          </a:p>
          <a:p>
            <a:r>
              <a:rPr lang="nl-NL" sz="2400" dirty="0"/>
              <a:t>3 H2  +   1 N2               2NH3</a:t>
            </a:r>
          </a:p>
          <a:p>
            <a:endParaRPr lang="nl-NL" sz="2400" dirty="0"/>
          </a:p>
          <a:p>
            <a:r>
              <a:rPr lang="nl-NL" sz="2400" dirty="0"/>
              <a:t>Check nu de aantallen voor en achter de reactie</a:t>
            </a:r>
          </a:p>
          <a:p>
            <a:endParaRPr lang="nl-NL" sz="2400" dirty="0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93E47154-32D6-422A-AA8A-49F42A019A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26227" y="1781292"/>
            <a:ext cx="1795409" cy="4284217"/>
          </a:xfrm>
          <a:prstGeom prst="rect">
            <a:avLst/>
          </a:prstGeom>
        </p:spPr>
      </p:pic>
      <p:sp>
        <p:nvSpPr>
          <p:cNvPr id="8" name="Pijl: rechts 7">
            <a:extLst>
              <a:ext uri="{FF2B5EF4-FFF2-40B4-BE49-F238E27FC236}">
                <a16:creationId xmlns:a16="http://schemas.microsoft.com/office/drawing/2014/main" id="{B9A0F7C6-A9E2-4AFD-8A3B-32D893ED17D8}"/>
              </a:ext>
            </a:extLst>
          </p:cNvPr>
          <p:cNvSpPr/>
          <p:nvPr/>
        </p:nvSpPr>
        <p:spPr>
          <a:xfrm>
            <a:off x="4417017" y="3704095"/>
            <a:ext cx="464949" cy="351191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9" name="Pijl: rechts 8">
            <a:extLst>
              <a:ext uri="{FF2B5EF4-FFF2-40B4-BE49-F238E27FC236}">
                <a16:creationId xmlns:a16="http://schemas.microsoft.com/office/drawing/2014/main" id="{2E20C3ED-06D3-4C65-8CE8-9983A101EE76}"/>
              </a:ext>
            </a:extLst>
          </p:cNvPr>
          <p:cNvSpPr/>
          <p:nvPr/>
        </p:nvSpPr>
        <p:spPr>
          <a:xfrm>
            <a:off x="3035085" y="4754652"/>
            <a:ext cx="464949" cy="351191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Pijl: rechts 9">
            <a:extLst>
              <a:ext uri="{FF2B5EF4-FFF2-40B4-BE49-F238E27FC236}">
                <a16:creationId xmlns:a16="http://schemas.microsoft.com/office/drawing/2014/main" id="{0FB5E67D-130D-4F6E-A36C-5862BF65DF17}"/>
              </a:ext>
            </a:extLst>
          </p:cNvPr>
          <p:cNvSpPr/>
          <p:nvPr/>
        </p:nvSpPr>
        <p:spPr>
          <a:xfrm>
            <a:off x="3035084" y="5530581"/>
            <a:ext cx="464949" cy="351191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15520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Achtergroen PP van zone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GroeneWel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htergroen PP van zone" id="{675F9B1A-8E97-4866-B654-6E773CF2DE0C}" vid="{D9F01F32-646D-4132-95FB-6653F27EA7E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cb1c85b-b197-48cd-8bb1-fe9e9ee0096b">
      <Terms xmlns="http://schemas.microsoft.com/office/infopath/2007/PartnerControls"/>
    </lcf76f155ced4ddcb4097134ff3c332f>
    <TaxCatchAll xmlns="414a8a67-acf6-4b09-bb49-f84330b442d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4FEFE2E46C86D4A9898CCC49B418B36" ma:contentTypeVersion="16" ma:contentTypeDescription="Een nieuw document maken." ma:contentTypeScope="" ma:versionID="7fe18b1a06a904c6259f887bdd1a3996">
  <xsd:schema xmlns:xsd="http://www.w3.org/2001/XMLSchema" xmlns:xs="http://www.w3.org/2001/XMLSchema" xmlns:p="http://schemas.microsoft.com/office/2006/metadata/properties" xmlns:ns2="2cb1c85b-b197-48cd-8bb1-fe9e9ee0096b" xmlns:ns3="414a8a67-acf6-4b09-bb49-f84330b442d7" xmlns:ns4="5ad07612-1080-49cf-8fb2-28e7c3022d9a" targetNamespace="http://schemas.microsoft.com/office/2006/metadata/properties" ma:root="true" ma:fieldsID="0898b0b63e522cea48b096f21a662b8a" ns2:_="" ns3:_="" ns4:_="">
    <xsd:import namespace="2cb1c85b-b197-48cd-8bb1-fe9e9ee0096b"/>
    <xsd:import namespace="414a8a67-acf6-4b09-bb49-f84330b442d7"/>
    <xsd:import namespace="5ad07612-1080-49cf-8fb2-28e7c3022d9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4:SharedWithUsers" minOccurs="0"/>
                <xsd:element ref="ns4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b1c85b-b197-48cd-8bb1-fe9e9ee009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Afbeeldingtags" ma:readOnly="false" ma:fieldId="{5cf76f15-5ced-4ddc-b409-7134ff3c332f}" ma:taxonomyMulti="true" ma:sspId="ec6a8442-1569-46a6-a14f-f23e9ec9d84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4a8a67-acf6-4b09-bb49-f84330b442d7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248ea8ce-d6d7-4c67-93d5-dcdb41321123}" ma:internalName="TaxCatchAll" ma:showField="CatchAllData" ma:web="5ad07612-1080-49cf-8fb2-28e7c3022d9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d07612-1080-49cf-8fb2-28e7c3022d9a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595E054-A4D1-494E-8569-2006FB09F6F4}">
  <ds:schemaRefs>
    <ds:schemaRef ds:uri="915d7cad-3e71-4cea-95bb-ac32222adf06"/>
    <ds:schemaRef ds:uri="http://purl.org/dc/elements/1.1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82ac19c3-1cff-4f70-a585-2de21a3866ce"/>
    <ds:schemaRef ds:uri="http://schemas.microsoft.com/office/2006/metadata/properties"/>
    <ds:schemaRef ds:uri="http://purl.org/dc/dcmitype/"/>
    <ds:schemaRef ds:uri="2cb1c85b-b197-48cd-8bb1-fe9e9ee0096b"/>
    <ds:schemaRef ds:uri="414a8a67-acf6-4b09-bb49-f84330b442d7"/>
  </ds:schemaRefs>
</ds:datastoreItem>
</file>

<file path=customXml/itemProps2.xml><?xml version="1.0" encoding="utf-8"?>
<ds:datastoreItem xmlns:ds="http://schemas.openxmlformats.org/officeDocument/2006/customXml" ds:itemID="{67D7AB34-BFF3-41D2-81BD-ADEA4FCBD8D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b1c85b-b197-48cd-8bb1-fe9e9ee0096b"/>
    <ds:schemaRef ds:uri="414a8a67-acf6-4b09-bb49-f84330b442d7"/>
    <ds:schemaRef ds:uri="5ad07612-1080-49cf-8fb2-28e7c3022d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65929FC-507C-4225-ADC4-799D2B4F0F6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Achtergroen PP van zone</Template>
  <TotalTime>1033</TotalTime>
  <Words>475</Words>
  <Application>Microsoft Office PowerPoint</Application>
  <PresentationFormat>Breedbeeld</PresentationFormat>
  <Paragraphs>107</Paragraphs>
  <Slides>11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1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3" baseType="lpstr">
      <vt:lpstr>Arial</vt:lpstr>
      <vt:lpstr>Achtergroen PP van zone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Bertus Boer</dc:creator>
  <cp:lastModifiedBy>Ben Nienhuis</cp:lastModifiedBy>
  <cp:revision>56</cp:revision>
  <dcterms:created xsi:type="dcterms:W3CDTF">2021-01-11T10:50:43Z</dcterms:created>
  <dcterms:modified xsi:type="dcterms:W3CDTF">2024-12-02T09:43:35Z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0x010100F4FEFE2E46C86D4A9898CCC49B418B36</vt:lpwstr>
  </property>
</Properties>
</file>